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oboto"/>
      <p:regular r:id="rId7"/>
      <p:bold r:id="rId8"/>
      <p:italic r:id="rId9"/>
      <p:boldItalic r:id="rId10"/>
    </p:embeddedFont>
    <p:embeddedFont>
      <p:font typeface="Nunito"/>
      <p:regular r:id="rId11"/>
      <p:bold r:id="rId12"/>
      <p:italic r:id="rId13"/>
      <p:boldItalic r:id="rId14"/>
    </p:embeddedFont>
    <p:embeddedFont>
      <p:font typeface="Maven Pro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-regular.fntdata"/><Relationship Id="rId10" Type="http://schemas.openxmlformats.org/officeDocument/2006/relationships/font" Target="fonts/Roboto-boldItalic.fntdata"/><Relationship Id="rId13" Type="http://schemas.openxmlformats.org/officeDocument/2006/relationships/font" Target="fonts/Nunito-italic.fntdata"/><Relationship Id="rId12" Type="http://schemas.openxmlformats.org/officeDocument/2006/relationships/font" Target="fonts/Nuni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italic.fntdata"/><Relationship Id="rId15" Type="http://schemas.openxmlformats.org/officeDocument/2006/relationships/font" Target="fonts/MavenPro-regular.fntdata"/><Relationship Id="rId14" Type="http://schemas.openxmlformats.org/officeDocument/2006/relationships/font" Target="fonts/Nunito-boldItalic.fntdata"/><Relationship Id="rId16" Type="http://schemas.openxmlformats.org/officeDocument/2006/relationships/font" Target="fonts/MavenPr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2a195d55bb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2a195d55bb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5.png"/><Relationship Id="rId5" Type="http://schemas.openxmlformats.org/officeDocument/2006/relationships/image" Target="../media/image4.png"/><Relationship Id="rId6" Type="http://schemas.openxmlformats.org/officeDocument/2006/relationships/image" Target="../media/image2.png"/><Relationship Id="rId7" Type="http://schemas.openxmlformats.org/officeDocument/2006/relationships/hyperlink" Target="http://drive.google.com/file/d/1kOeicug2JyrScv0Ju5jMfjrvReWuFzM0/view" TargetMode="External"/><Relationship Id="rId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DD8D3"/>
        </a:solidFill>
      </p:bgPr>
    </p:bg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" name="Google Shape;277;p13"/>
          <p:cNvPicPr preferRelativeResize="0"/>
          <p:nvPr/>
        </p:nvPicPr>
        <p:blipFill rotWithShape="1">
          <a:blip r:embed="rId3">
            <a:alphaModFix/>
          </a:blip>
          <a:srcRect b="0" l="0" r="43084" t="0"/>
          <a:stretch/>
        </p:blipFill>
        <p:spPr>
          <a:xfrm>
            <a:off x="7194675" y="1527338"/>
            <a:ext cx="1225600" cy="1256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278" name="Google Shape;278;p13"/>
          <p:cNvSpPr/>
          <p:nvPr/>
        </p:nvSpPr>
        <p:spPr>
          <a:xfrm>
            <a:off x="2254500" y="3486188"/>
            <a:ext cx="594300" cy="36900"/>
          </a:xfrm>
          <a:prstGeom prst="roundRect">
            <a:avLst>
              <a:gd fmla="val 50000" name="adj"/>
            </a:avLst>
          </a:prstGeom>
          <a:solidFill>
            <a:srgbClr val="5E5E5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79" name="Google Shape;279;p13"/>
          <p:cNvGrpSpPr/>
          <p:nvPr/>
        </p:nvGrpSpPr>
        <p:grpSpPr>
          <a:xfrm>
            <a:off x="649600" y="3195225"/>
            <a:ext cx="1760736" cy="1838777"/>
            <a:chOff x="560063" y="1957150"/>
            <a:chExt cx="1760736" cy="1838777"/>
          </a:xfrm>
        </p:grpSpPr>
        <p:sp>
          <p:nvSpPr>
            <p:cNvPr id="280" name="Google Shape;280;p13"/>
            <p:cNvSpPr/>
            <p:nvPr/>
          </p:nvSpPr>
          <p:spPr>
            <a:xfrm>
              <a:off x="1151886" y="195715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A72A1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13"/>
            <p:cNvSpPr txBox="1"/>
            <p:nvPr/>
          </p:nvSpPr>
          <p:spPr>
            <a:xfrm>
              <a:off x="1230636" y="2042012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700">
                  <a:latin typeface="Roboto"/>
                  <a:ea typeface="Roboto"/>
                  <a:cs typeface="Roboto"/>
                  <a:sym typeface="Roboto"/>
                </a:rPr>
                <a:t>1</a:t>
              </a:r>
              <a:endParaRPr b="1"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2" name="Google Shape;282;p13"/>
            <p:cNvSpPr txBox="1"/>
            <p:nvPr/>
          </p:nvSpPr>
          <p:spPr>
            <a:xfrm>
              <a:off x="560063" y="2622888"/>
              <a:ext cx="1755000" cy="50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500">
                  <a:latin typeface="Roboto"/>
                  <a:ea typeface="Roboto"/>
                  <a:cs typeface="Roboto"/>
                  <a:sym typeface="Roboto"/>
                </a:rPr>
                <a:t>WAV and Purpose</a:t>
              </a:r>
              <a:endParaRPr b="1" sz="15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3" name="Google Shape;283;p13"/>
            <p:cNvSpPr txBox="1"/>
            <p:nvPr/>
          </p:nvSpPr>
          <p:spPr>
            <a:xfrm>
              <a:off x="565798" y="3058527"/>
              <a:ext cx="17550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Using a WAV file to generate music with Python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84" name="Google Shape;284;p13"/>
          <p:cNvGrpSpPr/>
          <p:nvPr/>
        </p:nvGrpSpPr>
        <p:grpSpPr>
          <a:xfrm>
            <a:off x="2788963" y="3195225"/>
            <a:ext cx="1709110" cy="1838777"/>
            <a:chOff x="2699425" y="1957150"/>
            <a:chExt cx="1709110" cy="1838777"/>
          </a:xfrm>
        </p:grpSpPr>
        <p:sp>
          <p:nvSpPr>
            <p:cNvPr id="285" name="Google Shape;285;p13"/>
            <p:cNvSpPr/>
            <p:nvPr/>
          </p:nvSpPr>
          <p:spPr>
            <a:xfrm>
              <a:off x="3256823" y="195715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A72A1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500"/>
            </a:p>
          </p:txBody>
        </p:sp>
        <p:sp>
          <p:nvSpPr>
            <p:cNvPr id="286" name="Google Shape;286;p13"/>
            <p:cNvSpPr txBox="1"/>
            <p:nvPr/>
          </p:nvSpPr>
          <p:spPr>
            <a:xfrm>
              <a:off x="2699425" y="2660925"/>
              <a:ext cx="17091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500">
                  <a:latin typeface="Roboto"/>
                  <a:ea typeface="Roboto"/>
                  <a:cs typeface="Roboto"/>
                  <a:sym typeface="Roboto"/>
                </a:rPr>
                <a:t>Dictionaries</a:t>
              </a:r>
              <a:r>
                <a:rPr b="1" lang="en" sz="1500">
                  <a:solidFill>
                    <a:srgbClr val="A72A1E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endParaRPr b="1" sz="1500">
                <a:solidFill>
                  <a:srgbClr val="A72A1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7" name="Google Shape;287;p13"/>
            <p:cNvSpPr txBox="1"/>
            <p:nvPr/>
          </p:nvSpPr>
          <p:spPr>
            <a:xfrm>
              <a:off x="2699435" y="3058527"/>
              <a:ext cx="17091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300">
                  <a:latin typeface="Roboto"/>
                  <a:ea typeface="Roboto"/>
                  <a:cs typeface="Roboto"/>
                  <a:sym typeface="Roboto"/>
                </a:rPr>
                <a:t>Assigning residues to particular notes on a scale</a:t>
              </a:r>
              <a:endParaRPr sz="13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8" name="Google Shape;288;p13"/>
            <p:cNvSpPr txBox="1"/>
            <p:nvPr/>
          </p:nvSpPr>
          <p:spPr>
            <a:xfrm>
              <a:off x="3329835" y="2052799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700">
                  <a:latin typeface="Roboto"/>
                  <a:ea typeface="Roboto"/>
                  <a:cs typeface="Roboto"/>
                  <a:sym typeface="Roboto"/>
                </a:rPr>
                <a:t>2</a:t>
              </a:r>
              <a:endParaRPr b="1"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89" name="Google Shape;289;p13"/>
          <p:cNvGrpSpPr/>
          <p:nvPr/>
        </p:nvGrpSpPr>
        <p:grpSpPr>
          <a:xfrm>
            <a:off x="4689300" y="3195225"/>
            <a:ext cx="2072400" cy="1838775"/>
            <a:chOff x="4599763" y="1957150"/>
            <a:chExt cx="2072400" cy="1838775"/>
          </a:xfrm>
        </p:grpSpPr>
        <p:sp>
          <p:nvSpPr>
            <p:cNvPr id="290" name="Google Shape;290;p13"/>
            <p:cNvSpPr/>
            <p:nvPr/>
          </p:nvSpPr>
          <p:spPr>
            <a:xfrm>
              <a:off x="5338808" y="195715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A72A1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13"/>
            <p:cNvSpPr txBox="1"/>
            <p:nvPr/>
          </p:nvSpPr>
          <p:spPr>
            <a:xfrm>
              <a:off x="4599763" y="2682925"/>
              <a:ext cx="20724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500">
                  <a:latin typeface="Roboto"/>
                  <a:ea typeface="Roboto"/>
                  <a:cs typeface="Roboto"/>
                  <a:sym typeface="Roboto"/>
                </a:rPr>
                <a:t>For Loop and append</a:t>
              </a:r>
              <a:endParaRPr b="1" sz="15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92" name="Google Shape;292;p13"/>
            <p:cNvSpPr txBox="1"/>
            <p:nvPr/>
          </p:nvSpPr>
          <p:spPr>
            <a:xfrm>
              <a:off x="4781408" y="3058525"/>
              <a:ext cx="17091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Allowing </a:t>
              </a: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notes</a:t>
              </a: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 to be play sequentially versus </a:t>
              </a: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simultaneously</a:t>
              </a: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 </a:t>
              </a:r>
              <a:endParaRPr sz="8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93" name="Google Shape;293;p13"/>
            <p:cNvSpPr txBox="1"/>
            <p:nvPr/>
          </p:nvSpPr>
          <p:spPr>
            <a:xfrm>
              <a:off x="5417558" y="2051724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700">
                  <a:latin typeface="Roboto"/>
                  <a:ea typeface="Roboto"/>
                  <a:cs typeface="Roboto"/>
                  <a:sym typeface="Roboto"/>
                </a:rPr>
                <a:t>3</a:t>
              </a:r>
              <a:endParaRPr b="1" sz="12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294" name="Google Shape;294;p13"/>
          <p:cNvSpPr/>
          <p:nvPr/>
        </p:nvSpPr>
        <p:spPr>
          <a:xfrm>
            <a:off x="4426713" y="3486188"/>
            <a:ext cx="594300" cy="36900"/>
          </a:xfrm>
          <a:prstGeom prst="roundRect">
            <a:avLst>
              <a:gd fmla="val 50000" name="adj"/>
            </a:avLst>
          </a:prstGeom>
          <a:solidFill>
            <a:srgbClr val="5E5E5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13"/>
          <p:cNvSpPr/>
          <p:nvPr/>
        </p:nvSpPr>
        <p:spPr>
          <a:xfrm>
            <a:off x="6508688" y="3486188"/>
            <a:ext cx="594300" cy="36900"/>
          </a:xfrm>
          <a:prstGeom prst="roundRect">
            <a:avLst>
              <a:gd fmla="val 50000" name="adj"/>
            </a:avLst>
          </a:prstGeom>
          <a:solidFill>
            <a:srgbClr val="5E5E5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96" name="Google Shape;29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506648" y="1572101"/>
            <a:ext cx="2072350" cy="116657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297" name="Google Shape;297;p13"/>
          <p:cNvSpPr txBox="1"/>
          <p:nvPr>
            <p:ph type="title"/>
          </p:nvPr>
        </p:nvSpPr>
        <p:spPr>
          <a:xfrm>
            <a:off x="2652450" y="251875"/>
            <a:ext cx="3839100" cy="572700"/>
          </a:xfrm>
          <a:prstGeom prst="rect">
            <a:avLst/>
          </a:prstGeom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E.Coli-Generated Music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98" name="Google Shape;298;p13"/>
          <p:cNvSpPr/>
          <p:nvPr/>
        </p:nvSpPr>
        <p:spPr>
          <a:xfrm>
            <a:off x="2620450" y="295400"/>
            <a:ext cx="394500" cy="351900"/>
          </a:xfrm>
          <a:prstGeom prst="halfFrame">
            <a:avLst>
              <a:gd fmla="val 16745" name="adj1"/>
              <a:gd fmla="val 17441" name="adj2"/>
            </a:avLst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9" name="Google Shape;299;p13"/>
          <p:cNvSpPr/>
          <p:nvPr/>
        </p:nvSpPr>
        <p:spPr>
          <a:xfrm rot="10800000">
            <a:off x="6058300" y="472675"/>
            <a:ext cx="394500" cy="351900"/>
          </a:xfrm>
          <a:prstGeom prst="halfFrame">
            <a:avLst>
              <a:gd fmla="val 16745" name="adj1"/>
              <a:gd fmla="val 17441" name="adj2"/>
            </a:avLst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0" name="Google Shape;300;p13"/>
          <p:cNvSpPr/>
          <p:nvPr/>
        </p:nvSpPr>
        <p:spPr>
          <a:xfrm>
            <a:off x="688275" y="3892775"/>
            <a:ext cx="1709100" cy="1166700"/>
          </a:xfrm>
          <a:prstGeom prst="rect">
            <a:avLst/>
          </a:prstGeom>
          <a:noFill/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1" name="Google Shape;301;p13"/>
          <p:cNvSpPr/>
          <p:nvPr/>
        </p:nvSpPr>
        <p:spPr>
          <a:xfrm>
            <a:off x="2759350" y="3892775"/>
            <a:ext cx="1709100" cy="1166700"/>
          </a:xfrm>
          <a:prstGeom prst="rect">
            <a:avLst/>
          </a:prstGeom>
          <a:noFill/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2" name="Google Shape;302;p13"/>
          <p:cNvSpPr/>
          <p:nvPr/>
        </p:nvSpPr>
        <p:spPr>
          <a:xfrm>
            <a:off x="4744500" y="3892775"/>
            <a:ext cx="1962000" cy="1166700"/>
          </a:xfrm>
          <a:prstGeom prst="rect">
            <a:avLst/>
          </a:prstGeom>
          <a:noFill/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3" name="Google Shape;303;p13"/>
          <p:cNvSpPr/>
          <p:nvPr/>
        </p:nvSpPr>
        <p:spPr>
          <a:xfrm>
            <a:off x="6952925" y="3892775"/>
            <a:ext cx="1709100" cy="1166700"/>
          </a:xfrm>
          <a:prstGeom prst="rect">
            <a:avLst/>
          </a:prstGeom>
          <a:noFill/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304" name="Google Shape;304;p13"/>
          <p:cNvGrpSpPr/>
          <p:nvPr/>
        </p:nvGrpSpPr>
        <p:grpSpPr>
          <a:xfrm>
            <a:off x="6952923" y="3207500"/>
            <a:ext cx="1709102" cy="1897302"/>
            <a:chOff x="6863386" y="1919125"/>
            <a:chExt cx="1709102" cy="1897302"/>
          </a:xfrm>
        </p:grpSpPr>
        <p:sp>
          <p:nvSpPr>
            <p:cNvPr id="305" name="Google Shape;305;p13"/>
            <p:cNvSpPr txBox="1"/>
            <p:nvPr/>
          </p:nvSpPr>
          <p:spPr>
            <a:xfrm>
              <a:off x="6863388" y="2632625"/>
              <a:ext cx="17091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500">
                  <a:latin typeface="Roboto"/>
                  <a:ea typeface="Roboto"/>
                  <a:cs typeface="Roboto"/>
                  <a:sym typeface="Roboto"/>
                </a:rPr>
                <a:t>Final Result</a:t>
              </a:r>
              <a:endParaRPr b="1" sz="15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06" name="Google Shape;306;p13"/>
            <p:cNvSpPr txBox="1"/>
            <p:nvPr/>
          </p:nvSpPr>
          <p:spPr>
            <a:xfrm>
              <a:off x="6863386" y="3079027"/>
              <a:ext cx="17091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Enjoy!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07" name="Google Shape;307;p13"/>
            <p:cNvSpPr txBox="1"/>
            <p:nvPr/>
          </p:nvSpPr>
          <p:spPr>
            <a:xfrm>
              <a:off x="7499538" y="1993075"/>
              <a:ext cx="4368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b="1" lang="en" sz="1700">
                  <a:latin typeface="Roboto"/>
                  <a:ea typeface="Roboto"/>
                  <a:cs typeface="Roboto"/>
                  <a:sym typeface="Roboto"/>
                </a:rPr>
                <a:t>4</a:t>
              </a:r>
              <a:endParaRPr b="1" sz="17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08" name="Google Shape;308;p13"/>
            <p:cNvSpPr/>
            <p:nvPr/>
          </p:nvSpPr>
          <p:spPr>
            <a:xfrm>
              <a:off x="7420786" y="1919125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A72A1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309" name="Google Shape;309;p13"/>
          <p:cNvPicPr preferRelativeResize="0"/>
          <p:nvPr/>
        </p:nvPicPr>
        <p:blipFill rotWithShape="1">
          <a:blip r:embed="rId5">
            <a:alphaModFix/>
          </a:blip>
          <a:srcRect b="0" l="3099" r="2104" t="0"/>
          <a:stretch/>
        </p:blipFill>
        <p:spPr>
          <a:xfrm>
            <a:off x="2885937" y="1445775"/>
            <a:ext cx="1760725" cy="141922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10" name="Google Shape;31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940375" y="1681612"/>
            <a:ext cx="1570231" cy="94755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311" name="Google Shape;311;p13" title="bach.wav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460825" y="1808736"/>
            <a:ext cx="693300" cy="693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